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Raleway"/>
      <p:regular r:id="rId29"/>
      <p:bold r:id="rId30"/>
      <p:italic r:id="rId31"/>
      <p:boldItalic r:id="rId32"/>
    </p:embeddedFont>
    <p:embeddedFont>
      <p:font typeface="Lato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aleway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aleway-italic.fntdata"/><Relationship Id="rId30" Type="http://schemas.openxmlformats.org/officeDocument/2006/relationships/font" Target="fonts/Raleway-bold.fntdata"/><Relationship Id="rId11" Type="http://schemas.openxmlformats.org/officeDocument/2006/relationships/slide" Target="slides/slide6.xml"/><Relationship Id="rId33" Type="http://schemas.openxmlformats.org/officeDocument/2006/relationships/font" Target="fonts/Lato-regular.fntdata"/><Relationship Id="rId10" Type="http://schemas.openxmlformats.org/officeDocument/2006/relationships/slide" Target="slides/slide5.xml"/><Relationship Id="rId32" Type="http://schemas.openxmlformats.org/officeDocument/2006/relationships/font" Target="fonts/Raleway-boldItalic.fntdata"/><Relationship Id="rId13" Type="http://schemas.openxmlformats.org/officeDocument/2006/relationships/slide" Target="slides/slide8.xml"/><Relationship Id="rId35" Type="http://schemas.openxmlformats.org/officeDocument/2006/relationships/font" Target="fonts/Lato-italic.fntdata"/><Relationship Id="rId12" Type="http://schemas.openxmlformats.org/officeDocument/2006/relationships/slide" Target="slides/slide7.xml"/><Relationship Id="rId34" Type="http://schemas.openxmlformats.org/officeDocument/2006/relationships/font" Target="fonts/Lato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Lato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cb9a0b07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cb9a0b07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a44eb9b1f9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a44eb9b1f9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d251bb473_0_6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d251bb473_0_6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a44eb9b1f9_0_3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a44eb9b1f9_0_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a44eb9b1f9_0_9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a44eb9b1f9_0_9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a44eb9b1f9_0_6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a44eb9b1f9_0_6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a47484b8c5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a47484b8c5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a44eb9b1f9_0_3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a44eb9b1f9_0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a44eb9b1f9_0_7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a44eb9b1f9_0_7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a44eb9b1f9_0_8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a44eb9b1f9_0_8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e965474a9_3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e965474a9_3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a44eb9b1f9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a44eb9b1f9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a44eb9b1f9_0_9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a44eb9b1f9_0_9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a44eb9b1f9_0_9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a44eb9b1f9_0_9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a44eb9b1f9_0_9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a44eb9b1f9_0_9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a44eb9b1f9_0_4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a44eb9b1f9_0_4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interpret, especially relative with atomic vs. coupled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pretty hard to follow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d5b15f0a3_5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d5b15f0a3_5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723630543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723630543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a44eb9b1f9_0_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a44eb9b1f9_0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a44eb9b1f9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a44eb9b1f9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a44eb9b1f9_0_3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a44eb9b1f9_0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a44eb9b1f9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a44eb9b1f9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Elaboration to clarify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Especially the bottom one could be tricky (even for DEVS-familiar folks)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a44eb9b1f9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a44eb9b1f9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11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AUTOLAYOUT">
    <p:bg>
      <p:bgPr>
        <a:solidFill>
          <a:srgbClr val="FFFFFF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919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3"/>
          <p:cNvSpPr/>
          <p:nvPr/>
        </p:nvSpPr>
        <p:spPr>
          <a:xfrm>
            <a:off x="449260" y="531150"/>
            <a:ext cx="638100" cy="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3"/>
          <p:cNvSpPr txBox="1"/>
          <p:nvPr>
            <p:ph type="ctrTitle"/>
          </p:nvPr>
        </p:nvSpPr>
        <p:spPr>
          <a:xfrm>
            <a:off x="323300" y="772850"/>
            <a:ext cx="2704200" cy="3140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2" name="Google Shape;72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3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" name="Google Shape;32;p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7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353535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8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9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wiss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gif"/><Relationship Id="rId4" Type="http://schemas.openxmlformats.org/officeDocument/2006/relationships/image" Target="../media/image9.gif"/><Relationship Id="rId5" Type="http://schemas.openxmlformats.org/officeDocument/2006/relationships/image" Target="../media/image14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Relationship Id="rId4" Type="http://schemas.openxmlformats.org/officeDocument/2006/relationships/image" Target="../media/image2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Relationship Id="rId4" Type="http://schemas.openxmlformats.org/officeDocument/2006/relationships/image" Target="../media/image23.png"/><Relationship Id="rId5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C1D40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Cross-Formalism Decomposition of DEVS Coupled Models</a:t>
            </a:r>
            <a:endParaRPr/>
          </a:p>
        </p:txBody>
      </p:sp>
      <p:sp>
        <p:nvSpPr>
          <p:cNvPr id="78" name="Google Shape;78;p14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Neal DeBuhr and Dr. Hessam Sarjoughian</a:t>
            </a:r>
            <a:endParaRPr b="1"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/>
          <p:nvPr>
            <p:ph type="title"/>
          </p:nvPr>
        </p:nvSpPr>
        <p:spPr>
          <a:xfrm>
            <a:off x="535775" y="454400"/>
            <a:ext cx="5627400" cy="7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rgbClr val="191919"/>
                </a:solidFill>
                <a:highlight>
                  <a:srgbClr val="FFC627"/>
                </a:highlight>
              </a:rPr>
              <a:t>Example Model</a:t>
            </a:r>
            <a:endParaRPr sz="2400">
              <a:solidFill>
                <a:srgbClr val="191919"/>
              </a:solidFill>
              <a:highlight>
                <a:srgbClr val="FFC627"/>
              </a:highlight>
            </a:endParaRPr>
          </a:p>
        </p:txBody>
      </p:sp>
      <p:pic>
        <p:nvPicPr>
          <p:cNvPr id="151" name="Google Shape;15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725" y="1405663"/>
            <a:ext cx="2994807" cy="1684050"/>
          </a:xfrm>
          <a:prstGeom prst="rect">
            <a:avLst/>
          </a:prstGeom>
          <a:noFill/>
          <a:ln cap="flat" cmpd="sng" w="28575">
            <a:solidFill>
              <a:srgbClr val="35353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2" name="Google Shape;15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4599" y="3272984"/>
            <a:ext cx="2994800" cy="1684016"/>
          </a:xfrm>
          <a:prstGeom prst="rect">
            <a:avLst/>
          </a:prstGeom>
          <a:noFill/>
          <a:ln cap="flat" cmpd="sng" w="28575">
            <a:solidFill>
              <a:srgbClr val="35353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3" name="Google Shape;15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2225" y="1298600"/>
            <a:ext cx="2994800" cy="1684039"/>
          </a:xfrm>
          <a:prstGeom prst="rect">
            <a:avLst/>
          </a:prstGeom>
          <a:noFill/>
          <a:ln cap="flat" cmpd="sng" w="28575">
            <a:solidFill>
              <a:srgbClr val="35353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4" name="Google Shape;154;p23"/>
          <p:cNvSpPr txBox="1"/>
          <p:nvPr/>
        </p:nvSpPr>
        <p:spPr>
          <a:xfrm>
            <a:off x="535775" y="3082775"/>
            <a:ext cx="2045700" cy="1046700"/>
          </a:xfrm>
          <a:prstGeom prst="rect">
            <a:avLst/>
          </a:prstGeom>
          <a:solidFill>
            <a:srgbClr val="353535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 max bax size is reached before the max batching time is reached</a:t>
            </a:r>
            <a:endParaRPr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5" name="Google Shape;155;p23"/>
          <p:cNvSpPr txBox="1"/>
          <p:nvPr/>
        </p:nvSpPr>
        <p:spPr>
          <a:xfrm>
            <a:off x="3814475" y="2657375"/>
            <a:ext cx="1513800" cy="615600"/>
          </a:xfrm>
          <a:prstGeom prst="rect">
            <a:avLst/>
          </a:prstGeom>
          <a:solidFill>
            <a:srgbClr val="353535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Max batching time is reached</a:t>
            </a:r>
            <a:endParaRPr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6" name="Google Shape;156;p23"/>
          <p:cNvSpPr txBox="1"/>
          <p:nvPr/>
        </p:nvSpPr>
        <p:spPr>
          <a:xfrm>
            <a:off x="6562525" y="2982650"/>
            <a:ext cx="2045700" cy="1046700"/>
          </a:xfrm>
          <a:prstGeom prst="rect">
            <a:avLst/>
          </a:prstGeom>
          <a:solidFill>
            <a:srgbClr val="353535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Even with simultaneous arrivals, the max batch size is not exceeded</a:t>
            </a:r>
            <a:endParaRPr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/>
          <p:nvPr>
            <p:ph type="title"/>
          </p:nvPr>
        </p:nvSpPr>
        <p:spPr>
          <a:xfrm>
            <a:off x="535775" y="454400"/>
            <a:ext cx="5627400" cy="7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rgbClr val="191919"/>
                </a:solidFill>
                <a:highlight>
                  <a:srgbClr val="FFC627"/>
                </a:highlight>
              </a:rPr>
              <a:t>Example Model</a:t>
            </a:r>
            <a:endParaRPr sz="2400">
              <a:solidFill>
                <a:srgbClr val="191919"/>
              </a:solidFill>
              <a:highlight>
                <a:srgbClr val="FFC627"/>
              </a:highlight>
            </a:endParaRPr>
          </a:p>
        </p:txBody>
      </p:sp>
      <p:pic>
        <p:nvPicPr>
          <p:cNvPr id="162" name="Google Shape;162;p24"/>
          <p:cNvPicPr preferRelativeResize="0"/>
          <p:nvPr/>
        </p:nvPicPr>
        <p:blipFill rotWithShape="1">
          <a:blip r:embed="rId3">
            <a:alphaModFix/>
          </a:blip>
          <a:srcRect b="32227" l="0" r="0" t="14529"/>
          <a:stretch/>
        </p:blipFill>
        <p:spPr>
          <a:xfrm>
            <a:off x="267900" y="1530825"/>
            <a:ext cx="8608200" cy="257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C1D40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4700" y="696125"/>
            <a:ext cx="4254600" cy="38534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ece of duct tape sticking a note to the slide" id="168" name="Google Shape;168;p25"/>
          <p:cNvPicPr preferRelativeResize="0"/>
          <p:nvPr/>
        </p:nvPicPr>
        <p:blipFill rotWithShape="1">
          <a:blip r:embed="rId4">
            <a:alphaModFix/>
          </a:blip>
          <a:srcRect b="10011" l="9244" r="2118" t="5926"/>
          <a:stretch/>
        </p:blipFill>
        <p:spPr>
          <a:xfrm rot="154828">
            <a:off x="3536000" y="452101"/>
            <a:ext cx="2072000" cy="73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5"/>
          <p:cNvSpPr txBox="1"/>
          <p:nvPr/>
        </p:nvSpPr>
        <p:spPr>
          <a:xfrm>
            <a:off x="2855550" y="1068397"/>
            <a:ext cx="34329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191919"/>
                </a:solidFill>
                <a:latin typeface="Raleway"/>
                <a:ea typeface="Raleway"/>
                <a:cs typeface="Raleway"/>
                <a:sym typeface="Raleway"/>
              </a:rPr>
              <a:t>Contents</a:t>
            </a:r>
            <a:endParaRPr b="1" sz="3000">
              <a:solidFill>
                <a:srgbClr val="19191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0" name="Google Shape;170;p25"/>
          <p:cNvSpPr txBox="1"/>
          <p:nvPr>
            <p:ph idx="4294967295" type="body"/>
          </p:nvPr>
        </p:nvSpPr>
        <p:spPr>
          <a:xfrm>
            <a:off x="2855550" y="1910877"/>
            <a:ext cx="3432900" cy="19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Raleway"/>
              <a:buChar char="➔"/>
            </a:pPr>
            <a:r>
              <a:rPr b="1" lang="en" sz="1600">
                <a:solidFill>
                  <a:srgbClr val="CCCCCC"/>
                </a:solidFill>
              </a:rPr>
              <a:t>Context</a:t>
            </a:r>
            <a:br>
              <a:rPr lang="en" sz="1600">
                <a:solidFill>
                  <a:srgbClr val="CCCCCC"/>
                </a:solidFill>
              </a:rPr>
            </a:br>
            <a:r>
              <a:rPr lang="en" sz="1400">
                <a:solidFill>
                  <a:srgbClr val="CCCCCC"/>
                </a:solidFill>
              </a:rPr>
              <a:t>Introduction and background.</a:t>
            </a:r>
            <a:endParaRPr sz="1400">
              <a:solidFill>
                <a:srgbClr val="CCCCCC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aleway"/>
              <a:buChar char="➔"/>
            </a:pPr>
            <a:r>
              <a:rPr b="1" lang="en" sz="1600">
                <a:solidFill>
                  <a:srgbClr val="191919"/>
                </a:solidFill>
                <a:highlight>
                  <a:srgbClr val="FFC627"/>
                </a:highlight>
              </a:rPr>
              <a:t>Cross-Formalism Decomposition</a:t>
            </a:r>
            <a:br>
              <a:rPr lang="en" sz="1600"/>
            </a:br>
            <a:r>
              <a:rPr lang="en" sz="1400">
                <a:solidFill>
                  <a:srgbClr val="191919"/>
                </a:solidFill>
              </a:rPr>
              <a:t>Concepts and mechanics</a:t>
            </a:r>
            <a:r>
              <a:rPr lang="en" sz="1400">
                <a:solidFill>
                  <a:schemeClr val="dk2"/>
                </a:solidFill>
              </a:rPr>
              <a:t>.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CCCCCC"/>
              </a:buClr>
              <a:buSzPts val="1400"/>
              <a:buFont typeface="Raleway"/>
              <a:buChar char="➔"/>
            </a:pPr>
            <a:r>
              <a:rPr b="1" lang="en" sz="1600">
                <a:solidFill>
                  <a:srgbClr val="CCCCCC"/>
                </a:solidFill>
              </a:rPr>
              <a:t>Impact</a:t>
            </a:r>
            <a:br>
              <a:rPr lang="en" sz="1600">
                <a:solidFill>
                  <a:srgbClr val="CCCCCC"/>
                </a:solidFill>
              </a:rPr>
            </a:br>
            <a:r>
              <a:rPr lang="en" sz="1400">
                <a:solidFill>
                  <a:srgbClr val="CCCCCC"/>
                </a:solidFill>
              </a:rPr>
              <a:t>Results and future considerations.</a:t>
            </a:r>
            <a:endParaRPr sz="1400"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C1D40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/>
          <p:nvPr/>
        </p:nvSpPr>
        <p:spPr>
          <a:xfrm>
            <a:off x="0" y="-125"/>
            <a:ext cx="9244800" cy="1445700"/>
          </a:xfrm>
          <a:prstGeom prst="rect">
            <a:avLst/>
          </a:prstGeom>
          <a:solidFill>
            <a:srgbClr val="8C1D40"/>
          </a:solidFill>
          <a:ln cap="flat" cmpd="sng" w="9525">
            <a:solidFill>
              <a:srgbClr val="8C1D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6"/>
          <p:cNvSpPr/>
          <p:nvPr/>
        </p:nvSpPr>
        <p:spPr>
          <a:xfrm>
            <a:off x="75" y="1445575"/>
            <a:ext cx="9144000" cy="3697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6"/>
          <p:cNvSpPr txBox="1"/>
          <p:nvPr>
            <p:ph type="ctrTitle"/>
          </p:nvPr>
        </p:nvSpPr>
        <p:spPr>
          <a:xfrm>
            <a:off x="323300" y="369425"/>
            <a:ext cx="7442400" cy="31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Transformation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8" name="Google Shape;178;p26"/>
          <p:cNvSpPr txBox="1"/>
          <p:nvPr/>
        </p:nvSpPr>
        <p:spPr>
          <a:xfrm>
            <a:off x="795625" y="3044600"/>
            <a:ext cx="21738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Recursive flattening of all DEVS coupled models, such that all coupled models are iteratively decomposed to atomic models and couplings</a:t>
            </a:r>
            <a:endParaRPr sz="1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9" name="Google Shape;179;p26"/>
          <p:cNvSpPr txBox="1"/>
          <p:nvPr/>
        </p:nvSpPr>
        <p:spPr>
          <a:xfrm>
            <a:off x="3372900" y="3044600"/>
            <a:ext cx="2499000" cy="15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Transformation of every DEVS atomic model to its respective event graph representation (herein referred to as </a:t>
            </a:r>
            <a:r>
              <a:rPr b="1" lang="en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event clusters</a:t>
            </a:r>
            <a:r>
              <a:rPr lang="en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, to distinguish them from the event graph of the entire system)</a:t>
            </a:r>
            <a:endParaRPr sz="1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0" name="Google Shape;180;p26"/>
          <p:cNvSpPr txBox="1"/>
          <p:nvPr/>
        </p:nvSpPr>
        <p:spPr>
          <a:xfrm>
            <a:off x="6275375" y="3044600"/>
            <a:ext cx="24990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Transformation of internal (endogenous) and external (exogenous) I/O coupling structures</a:t>
            </a:r>
            <a:endParaRPr sz="13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1" name="Google Shape;181;p26"/>
          <p:cNvPicPr preferRelativeResize="0"/>
          <p:nvPr/>
        </p:nvPicPr>
        <p:blipFill rotWithShape="1">
          <a:blip r:embed="rId3">
            <a:alphaModFix/>
          </a:blip>
          <a:srcRect b="52816" l="8492" r="69367" t="0"/>
          <a:stretch/>
        </p:blipFill>
        <p:spPr>
          <a:xfrm>
            <a:off x="1371750" y="1661875"/>
            <a:ext cx="1021548" cy="13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6"/>
          <p:cNvPicPr preferRelativeResize="0"/>
          <p:nvPr/>
        </p:nvPicPr>
        <p:blipFill rotWithShape="1">
          <a:blip r:embed="rId3">
            <a:alphaModFix/>
          </a:blip>
          <a:srcRect b="52816" l="69470" r="8390" t="0"/>
          <a:stretch/>
        </p:blipFill>
        <p:spPr>
          <a:xfrm>
            <a:off x="7014100" y="1661875"/>
            <a:ext cx="1021548" cy="13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6"/>
          <p:cNvPicPr preferRelativeResize="0"/>
          <p:nvPr/>
        </p:nvPicPr>
        <p:blipFill rotWithShape="1">
          <a:blip r:embed="rId3">
            <a:alphaModFix/>
          </a:blip>
          <a:srcRect b="52816" l="38789" r="39072" t="0"/>
          <a:stretch/>
        </p:blipFill>
        <p:spPr>
          <a:xfrm>
            <a:off x="4061300" y="1661875"/>
            <a:ext cx="1021548" cy="130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C1D40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7"/>
          <p:cNvSpPr/>
          <p:nvPr/>
        </p:nvSpPr>
        <p:spPr>
          <a:xfrm>
            <a:off x="0" y="-125"/>
            <a:ext cx="3478200" cy="5143500"/>
          </a:xfrm>
          <a:prstGeom prst="rect">
            <a:avLst/>
          </a:prstGeom>
          <a:solidFill>
            <a:srgbClr val="8C1D40"/>
          </a:solidFill>
          <a:ln cap="flat" cmpd="sng" w="9525">
            <a:solidFill>
              <a:srgbClr val="8C1D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7"/>
          <p:cNvSpPr/>
          <p:nvPr/>
        </p:nvSpPr>
        <p:spPr>
          <a:xfrm>
            <a:off x="3478200" y="-25"/>
            <a:ext cx="56658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7"/>
          <p:cNvSpPr txBox="1"/>
          <p:nvPr>
            <p:ph type="ctrTitle"/>
          </p:nvPr>
        </p:nvSpPr>
        <p:spPr>
          <a:xfrm>
            <a:off x="323300" y="772850"/>
            <a:ext cx="2977500" cy="31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Recursive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Decomposition</a:t>
            </a:r>
            <a:endParaRPr/>
          </a:p>
        </p:txBody>
      </p:sp>
      <p:pic>
        <p:nvPicPr>
          <p:cNvPr id="191" name="Google Shape;19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8049" y="3321100"/>
            <a:ext cx="4576950" cy="843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8026" y="681900"/>
            <a:ext cx="4576951" cy="129557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7"/>
          <p:cNvSpPr/>
          <p:nvPr/>
        </p:nvSpPr>
        <p:spPr>
          <a:xfrm>
            <a:off x="6093800" y="2258575"/>
            <a:ext cx="365400" cy="8616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35353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C1D40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8"/>
          <p:cNvSpPr/>
          <p:nvPr/>
        </p:nvSpPr>
        <p:spPr>
          <a:xfrm>
            <a:off x="0" y="-125"/>
            <a:ext cx="2704200" cy="5143500"/>
          </a:xfrm>
          <a:prstGeom prst="rect">
            <a:avLst/>
          </a:prstGeom>
          <a:solidFill>
            <a:srgbClr val="8C1D40"/>
          </a:solidFill>
          <a:ln cap="flat" cmpd="sng" w="9525">
            <a:solidFill>
              <a:srgbClr val="8C1D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8"/>
          <p:cNvSpPr/>
          <p:nvPr/>
        </p:nvSpPr>
        <p:spPr>
          <a:xfrm>
            <a:off x="2704200" y="-25"/>
            <a:ext cx="64398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8"/>
          <p:cNvSpPr txBox="1"/>
          <p:nvPr>
            <p:ph type="ctrTitle"/>
          </p:nvPr>
        </p:nvSpPr>
        <p:spPr>
          <a:xfrm>
            <a:off x="323300" y="772850"/>
            <a:ext cx="2380800" cy="31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Event Clusters</a:t>
            </a:r>
            <a:r>
              <a:rPr lang="en">
                <a:solidFill>
                  <a:srgbClr val="FFFFFF"/>
                </a:solidFill>
              </a:rPr>
              <a:t>, Ports, and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Couplings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01" name="Google Shape;20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5526" y="575400"/>
            <a:ext cx="5337124" cy="3992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C1D40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4700" y="696125"/>
            <a:ext cx="4254600" cy="38534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ece of duct tape sticking a note to the slide" id="207" name="Google Shape;207;p29"/>
          <p:cNvPicPr preferRelativeResize="0"/>
          <p:nvPr/>
        </p:nvPicPr>
        <p:blipFill rotWithShape="1">
          <a:blip r:embed="rId4">
            <a:alphaModFix/>
          </a:blip>
          <a:srcRect b="10011" l="9244" r="2118" t="5926"/>
          <a:stretch/>
        </p:blipFill>
        <p:spPr>
          <a:xfrm rot="154828">
            <a:off x="3536000" y="452101"/>
            <a:ext cx="2072000" cy="73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9"/>
          <p:cNvSpPr txBox="1"/>
          <p:nvPr/>
        </p:nvSpPr>
        <p:spPr>
          <a:xfrm>
            <a:off x="2855550" y="1068397"/>
            <a:ext cx="34329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191919"/>
                </a:solidFill>
                <a:latin typeface="Raleway"/>
                <a:ea typeface="Raleway"/>
                <a:cs typeface="Raleway"/>
                <a:sym typeface="Raleway"/>
              </a:rPr>
              <a:t>Contents</a:t>
            </a:r>
            <a:endParaRPr b="1" sz="3000">
              <a:solidFill>
                <a:srgbClr val="19191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9" name="Google Shape;209;p29"/>
          <p:cNvSpPr txBox="1"/>
          <p:nvPr>
            <p:ph idx="4294967295" type="body"/>
          </p:nvPr>
        </p:nvSpPr>
        <p:spPr>
          <a:xfrm>
            <a:off x="2855550" y="1910877"/>
            <a:ext cx="3432900" cy="19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Raleway"/>
              <a:buChar char="➔"/>
            </a:pPr>
            <a:r>
              <a:rPr b="1" lang="en" sz="1600">
                <a:solidFill>
                  <a:srgbClr val="CCCCCC"/>
                </a:solidFill>
              </a:rPr>
              <a:t>Context</a:t>
            </a:r>
            <a:br>
              <a:rPr lang="en" sz="1600">
                <a:solidFill>
                  <a:srgbClr val="CCCCCC"/>
                </a:solidFill>
              </a:rPr>
            </a:br>
            <a:r>
              <a:rPr lang="en" sz="1400">
                <a:solidFill>
                  <a:srgbClr val="CCCCCC"/>
                </a:solidFill>
              </a:rPr>
              <a:t>Introduction and background.</a:t>
            </a:r>
            <a:endParaRPr sz="1400">
              <a:solidFill>
                <a:srgbClr val="CCCCCC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Raleway"/>
              <a:buChar char="➔"/>
            </a:pPr>
            <a:r>
              <a:rPr b="1" lang="en" sz="1600">
                <a:solidFill>
                  <a:srgbClr val="CCCCCC"/>
                </a:solidFill>
              </a:rPr>
              <a:t>Cross-Formalism Decomposition</a:t>
            </a:r>
            <a:br>
              <a:rPr lang="en" sz="1600">
                <a:solidFill>
                  <a:srgbClr val="CCCCCC"/>
                </a:solidFill>
              </a:rPr>
            </a:br>
            <a:r>
              <a:rPr lang="en" sz="1400">
                <a:solidFill>
                  <a:srgbClr val="CCCCCC"/>
                </a:solidFill>
              </a:rPr>
              <a:t>Concepts and mechanics.</a:t>
            </a:r>
            <a:endParaRPr sz="1400">
              <a:solidFill>
                <a:srgbClr val="CCCCCC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191919"/>
              </a:buClr>
              <a:buSzPts val="1400"/>
              <a:buFont typeface="Raleway"/>
              <a:buChar char="➔"/>
            </a:pPr>
            <a:r>
              <a:rPr b="1" lang="en" sz="1600">
                <a:solidFill>
                  <a:srgbClr val="191919"/>
                </a:solidFill>
                <a:highlight>
                  <a:srgbClr val="FFC627"/>
                </a:highlight>
              </a:rPr>
              <a:t>Impact</a:t>
            </a:r>
            <a:br>
              <a:rPr lang="en" sz="1600"/>
            </a:br>
            <a:r>
              <a:rPr lang="en" sz="1400">
                <a:solidFill>
                  <a:srgbClr val="191919"/>
                </a:solidFill>
              </a:rPr>
              <a:t>Results and future considerations</a:t>
            </a:r>
            <a:r>
              <a:rPr lang="en" sz="1400"/>
              <a:t>.</a:t>
            </a:r>
            <a:endParaRPr sz="1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0"/>
          <p:cNvPicPr preferRelativeResize="0"/>
          <p:nvPr/>
        </p:nvPicPr>
        <p:blipFill rotWithShape="1">
          <a:blip r:embed="rId3">
            <a:alphaModFix amt="15000"/>
          </a:blip>
          <a:srcRect b="15611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0"/>
          <p:cNvSpPr txBox="1"/>
          <p:nvPr>
            <p:ph type="title"/>
          </p:nvPr>
        </p:nvSpPr>
        <p:spPr>
          <a:xfrm>
            <a:off x="535775" y="454400"/>
            <a:ext cx="5627400" cy="7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rgbClr val="191919"/>
                </a:solidFill>
                <a:highlight>
                  <a:srgbClr val="FFC627"/>
                </a:highlight>
              </a:rPr>
              <a:t>Results</a:t>
            </a:r>
            <a:endParaRPr sz="2400">
              <a:solidFill>
                <a:srgbClr val="191919"/>
              </a:solidFill>
              <a:highlight>
                <a:srgbClr val="FFC627"/>
              </a:highlight>
            </a:endParaRPr>
          </a:p>
        </p:txBody>
      </p:sp>
      <p:pic>
        <p:nvPicPr>
          <p:cNvPr id="216" name="Google Shape;21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25" y="1779500"/>
            <a:ext cx="8210550" cy="232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1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1426858" y="0"/>
            <a:ext cx="771713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0575" y="375625"/>
            <a:ext cx="5980524" cy="4257601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3" name="Google Shape;223;p31"/>
          <p:cNvSpPr/>
          <p:nvPr/>
        </p:nvSpPr>
        <p:spPr>
          <a:xfrm>
            <a:off x="0" y="0"/>
            <a:ext cx="2229900" cy="5143500"/>
          </a:xfrm>
          <a:prstGeom prst="rect">
            <a:avLst/>
          </a:prstGeom>
          <a:solidFill>
            <a:srgbClr val="FFC627"/>
          </a:solidFill>
          <a:ln cap="flat" cmpd="sng" w="9525">
            <a:solidFill>
              <a:srgbClr val="FFC6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31"/>
          <p:cNvSpPr txBox="1"/>
          <p:nvPr>
            <p:ph idx="4294967295" type="ctrTitle"/>
          </p:nvPr>
        </p:nvSpPr>
        <p:spPr>
          <a:xfrm>
            <a:off x="323300" y="772975"/>
            <a:ext cx="1906500" cy="31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2"/>
          <p:cNvPicPr preferRelativeResize="0"/>
          <p:nvPr/>
        </p:nvPicPr>
        <p:blipFill rotWithShape="1">
          <a:blip r:embed="rId3">
            <a:alphaModFix amt="15000"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2"/>
          <p:cNvSpPr txBox="1"/>
          <p:nvPr>
            <p:ph type="title"/>
          </p:nvPr>
        </p:nvSpPr>
        <p:spPr>
          <a:xfrm>
            <a:off x="535775" y="454400"/>
            <a:ext cx="2282400" cy="7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rgbClr val="191919"/>
                </a:solidFill>
                <a:highlight>
                  <a:srgbClr val="FFC627"/>
                </a:highlight>
              </a:rPr>
              <a:t>In </a:t>
            </a:r>
            <a:r>
              <a:rPr lang="en" sz="3600">
                <a:solidFill>
                  <a:srgbClr val="191919"/>
                </a:solidFill>
                <a:highlight>
                  <a:srgbClr val="FFC627"/>
                </a:highlight>
              </a:rPr>
              <a:t>Software</a:t>
            </a:r>
            <a:endParaRPr sz="2400">
              <a:solidFill>
                <a:srgbClr val="191919"/>
              </a:solidFill>
              <a:highlight>
                <a:srgbClr val="FFC627"/>
              </a:highlight>
            </a:endParaRPr>
          </a:p>
        </p:txBody>
      </p:sp>
      <p:pic>
        <p:nvPicPr>
          <p:cNvPr id="231" name="Google Shape;23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8175" y="296500"/>
            <a:ext cx="6059773" cy="455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C627"/>
                </a:highlight>
              </a:rPr>
              <a:t>Authors</a:t>
            </a:r>
            <a:endParaRPr>
              <a:highlight>
                <a:srgbClr val="FFC627"/>
              </a:highlight>
            </a:endParaRPr>
          </a:p>
        </p:txBody>
      </p:sp>
      <p:sp>
        <p:nvSpPr>
          <p:cNvPr id="84" name="Google Shape;84;p15"/>
          <p:cNvSpPr txBox="1"/>
          <p:nvPr>
            <p:ph idx="1" type="body"/>
          </p:nvPr>
        </p:nvSpPr>
        <p:spPr>
          <a:xfrm>
            <a:off x="3004500" y="3914725"/>
            <a:ext cx="2366400" cy="37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/>
              <a:t>Neal DeBuhr</a:t>
            </a:r>
            <a:endParaRPr b="1"/>
          </a:p>
        </p:txBody>
      </p:sp>
      <p:sp>
        <p:nvSpPr>
          <p:cNvPr id="85" name="Google Shape;85;p15"/>
          <p:cNvSpPr txBox="1"/>
          <p:nvPr>
            <p:ph idx="2" type="body"/>
          </p:nvPr>
        </p:nvSpPr>
        <p:spPr>
          <a:xfrm>
            <a:off x="5750902" y="3914725"/>
            <a:ext cx="2366700" cy="37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>
                <a:latin typeface="Raleway"/>
                <a:ea typeface="Raleway"/>
                <a:cs typeface="Raleway"/>
                <a:sym typeface="Raleway"/>
              </a:rPr>
              <a:t>Hessam Sarjoughian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6" name="Google Shape;8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4604" y="1383927"/>
            <a:ext cx="2366546" cy="2530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0900" y="1383925"/>
            <a:ext cx="2366605" cy="253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7700" y="2630813"/>
            <a:ext cx="1611049" cy="90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1375" y="1606463"/>
            <a:ext cx="2183699" cy="906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3"/>
          <p:cNvPicPr preferRelativeResize="0"/>
          <p:nvPr/>
        </p:nvPicPr>
        <p:blipFill rotWithShape="1">
          <a:blip r:embed="rId3">
            <a:alphaModFix amt="15000"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7398" y="1746750"/>
            <a:ext cx="5769226" cy="262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97724" y="454399"/>
            <a:ext cx="700700" cy="67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3"/>
          <p:cNvSpPr txBox="1"/>
          <p:nvPr>
            <p:ph type="title"/>
          </p:nvPr>
        </p:nvSpPr>
        <p:spPr>
          <a:xfrm>
            <a:off x="535775" y="454400"/>
            <a:ext cx="2982000" cy="7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rgbClr val="191919"/>
                </a:solidFill>
                <a:highlight>
                  <a:srgbClr val="FFC627"/>
                </a:highlight>
              </a:rPr>
              <a:t>In Software</a:t>
            </a:r>
            <a:endParaRPr sz="2400">
              <a:solidFill>
                <a:srgbClr val="191919"/>
              </a:solidFill>
              <a:highlight>
                <a:srgbClr val="FFC627"/>
              </a:highligh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4"/>
          <p:cNvPicPr preferRelativeResize="0"/>
          <p:nvPr/>
        </p:nvPicPr>
        <p:blipFill rotWithShape="1">
          <a:blip r:embed="rId3">
            <a:alphaModFix amt="15000"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4"/>
          <p:cNvSpPr txBox="1"/>
          <p:nvPr>
            <p:ph type="title"/>
          </p:nvPr>
        </p:nvSpPr>
        <p:spPr>
          <a:xfrm>
            <a:off x="535775" y="454400"/>
            <a:ext cx="5627400" cy="7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rgbClr val="191919"/>
                </a:solidFill>
                <a:highlight>
                  <a:srgbClr val="FFC627"/>
                </a:highlight>
              </a:rPr>
              <a:t>Future Considerations</a:t>
            </a:r>
            <a:endParaRPr sz="2400">
              <a:solidFill>
                <a:srgbClr val="191919"/>
              </a:solidFill>
              <a:highlight>
                <a:srgbClr val="FFC627"/>
              </a:highlight>
            </a:endParaRPr>
          </a:p>
        </p:txBody>
      </p:sp>
      <p:sp>
        <p:nvSpPr>
          <p:cNvPr id="246" name="Google Shape;246;p34"/>
          <p:cNvSpPr txBox="1"/>
          <p:nvPr/>
        </p:nvSpPr>
        <p:spPr>
          <a:xfrm>
            <a:off x="949075" y="1571600"/>
            <a:ext cx="68451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Research into simulation project soft factors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○"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Model reasoning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○"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Collaboration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○"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Communication,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Implications on performance and scalability of simulations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Design of cross-formalism simulators and simulation projects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Frameworks for hierarchical event graph models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C1D40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4700" y="696125"/>
            <a:ext cx="4254600" cy="38534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ece of duct tape sticking a note to the slide" id="252" name="Google Shape;252;p35"/>
          <p:cNvPicPr preferRelativeResize="0"/>
          <p:nvPr/>
        </p:nvPicPr>
        <p:blipFill rotWithShape="1">
          <a:blip r:embed="rId4">
            <a:alphaModFix/>
          </a:blip>
          <a:srcRect b="10011" l="9244" r="2118" t="5926"/>
          <a:stretch/>
        </p:blipFill>
        <p:spPr>
          <a:xfrm rot="154828">
            <a:off x="3536000" y="452101"/>
            <a:ext cx="2072000" cy="73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5"/>
          <p:cNvSpPr txBox="1"/>
          <p:nvPr/>
        </p:nvSpPr>
        <p:spPr>
          <a:xfrm>
            <a:off x="2855550" y="1068408"/>
            <a:ext cx="3432900" cy="295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191919"/>
                </a:solidFill>
                <a:latin typeface="Raleway"/>
                <a:ea typeface="Raleway"/>
                <a:cs typeface="Raleway"/>
                <a:sym typeface="Raleway"/>
              </a:rPr>
              <a:t>Thank You</a:t>
            </a:r>
            <a:endParaRPr b="1" sz="6000">
              <a:solidFill>
                <a:srgbClr val="19191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8C1D40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6"/>
          <p:cNvSpPr/>
          <p:nvPr/>
        </p:nvSpPr>
        <p:spPr>
          <a:xfrm>
            <a:off x="0" y="-125"/>
            <a:ext cx="9244800" cy="1445700"/>
          </a:xfrm>
          <a:prstGeom prst="rect">
            <a:avLst/>
          </a:prstGeom>
          <a:solidFill>
            <a:srgbClr val="8C1D40"/>
          </a:solidFill>
          <a:ln cap="flat" cmpd="sng" w="9525">
            <a:solidFill>
              <a:srgbClr val="8C1D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36"/>
          <p:cNvSpPr/>
          <p:nvPr/>
        </p:nvSpPr>
        <p:spPr>
          <a:xfrm>
            <a:off x="75" y="1445575"/>
            <a:ext cx="9144000" cy="3697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6"/>
          <p:cNvSpPr txBox="1"/>
          <p:nvPr>
            <p:ph type="ctrTitle"/>
          </p:nvPr>
        </p:nvSpPr>
        <p:spPr>
          <a:xfrm>
            <a:off x="323300" y="369425"/>
            <a:ext cx="7442400" cy="31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Ports, Couplings, and Attributes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61" name="Google Shape;26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350" y="1863825"/>
            <a:ext cx="8061450" cy="264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/>
          <p:nvPr>
            <p:ph idx="4294967295" type="title"/>
          </p:nvPr>
        </p:nvSpPr>
        <p:spPr>
          <a:xfrm>
            <a:off x="535775" y="454400"/>
            <a:ext cx="5627400" cy="7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rgbClr val="191919"/>
                </a:solidFill>
                <a:highlight>
                  <a:srgbClr val="FFC627"/>
                </a:highlight>
              </a:rPr>
              <a:t>Cross-Formalism Model Decomposition</a:t>
            </a:r>
            <a:endParaRPr sz="2400">
              <a:solidFill>
                <a:srgbClr val="191919"/>
              </a:solidFill>
              <a:highlight>
                <a:srgbClr val="FFC627"/>
              </a:highlight>
            </a:endParaRPr>
          </a:p>
        </p:txBody>
      </p:sp>
      <p:pic>
        <p:nvPicPr>
          <p:cNvPr id="95" name="Google Shape;9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1225" y="1735875"/>
            <a:ext cx="5921551" cy="332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C1D40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4700" y="696125"/>
            <a:ext cx="4254600" cy="38534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ece of duct tape sticking a note to the slide" id="101" name="Google Shape;101;p17"/>
          <p:cNvPicPr preferRelativeResize="0"/>
          <p:nvPr/>
        </p:nvPicPr>
        <p:blipFill rotWithShape="1">
          <a:blip r:embed="rId4">
            <a:alphaModFix/>
          </a:blip>
          <a:srcRect b="10011" l="9244" r="2118" t="5926"/>
          <a:stretch/>
        </p:blipFill>
        <p:spPr>
          <a:xfrm rot="154828">
            <a:off x="3536000" y="452101"/>
            <a:ext cx="2072000" cy="73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7"/>
          <p:cNvSpPr txBox="1"/>
          <p:nvPr/>
        </p:nvSpPr>
        <p:spPr>
          <a:xfrm>
            <a:off x="2855550" y="1068397"/>
            <a:ext cx="34329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191919"/>
                </a:solidFill>
                <a:latin typeface="Raleway"/>
                <a:ea typeface="Raleway"/>
                <a:cs typeface="Raleway"/>
                <a:sym typeface="Raleway"/>
              </a:rPr>
              <a:t>Contents</a:t>
            </a:r>
            <a:endParaRPr b="1" sz="3000">
              <a:solidFill>
                <a:srgbClr val="19191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3" name="Google Shape;103;p17"/>
          <p:cNvSpPr txBox="1"/>
          <p:nvPr>
            <p:ph idx="4294967295" type="body"/>
          </p:nvPr>
        </p:nvSpPr>
        <p:spPr>
          <a:xfrm>
            <a:off x="2855550" y="1910877"/>
            <a:ext cx="3432900" cy="19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aleway"/>
              <a:buChar char="➔"/>
            </a:pPr>
            <a:r>
              <a:rPr b="1" lang="en" sz="1600">
                <a:solidFill>
                  <a:srgbClr val="191919"/>
                </a:solidFill>
                <a:highlight>
                  <a:srgbClr val="FFC627"/>
                </a:highlight>
              </a:rPr>
              <a:t>Context</a:t>
            </a:r>
            <a:br>
              <a:rPr lang="en" sz="1600"/>
            </a:br>
            <a:r>
              <a:rPr lang="en" sz="1400">
                <a:solidFill>
                  <a:srgbClr val="191919"/>
                </a:solidFill>
              </a:rPr>
              <a:t>Introduction and background</a:t>
            </a:r>
            <a:r>
              <a:rPr lang="en" sz="1400">
                <a:solidFill>
                  <a:schemeClr val="dk2"/>
                </a:solidFill>
              </a:rPr>
              <a:t>.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aleway"/>
              <a:buChar char="➔"/>
            </a:pPr>
            <a:r>
              <a:rPr b="1" lang="en" sz="1600">
                <a:solidFill>
                  <a:srgbClr val="191919"/>
                </a:solidFill>
                <a:highlight>
                  <a:srgbClr val="FFC627"/>
                </a:highlight>
              </a:rPr>
              <a:t>Cross-Formalism Decompositio</a:t>
            </a:r>
            <a:r>
              <a:rPr b="1" lang="en" sz="1600">
                <a:solidFill>
                  <a:srgbClr val="191919"/>
                </a:solidFill>
                <a:highlight>
                  <a:srgbClr val="FFC627"/>
                </a:highlight>
              </a:rPr>
              <a:t>n</a:t>
            </a:r>
            <a:br>
              <a:rPr lang="en" sz="1600"/>
            </a:br>
            <a:r>
              <a:rPr lang="en" sz="1400">
                <a:solidFill>
                  <a:srgbClr val="191919"/>
                </a:solidFill>
              </a:rPr>
              <a:t>Concepts and mechanics</a:t>
            </a:r>
            <a:r>
              <a:rPr lang="en" sz="1400">
                <a:solidFill>
                  <a:schemeClr val="dk2"/>
                </a:solidFill>
              </a:rPr>
              <a:t>.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191919"/>
              </a:buClr>
              <a:buSzPts val="1400"/>
              <a:buFont typeface="Raleway"/>
              <a:buChar char="➔"/>
            </a:pPr>
            <a:r>
              <a:rPr b="1" lang="en" sz="1600">
                <a:solidFill>
                  <a:srgbClr val="191919"/>
                </a:solidFill>
                <a:highlight>
                  <a:srgbClr val="FFC627"/>
                </a:highlight>
              </a:rPr>
              <a:t>Impact</a:t>
            </a:r>
            <a:br>
              <a:rPr lang="en" sz="1600"/>
            </a:br>
            <a:r>
              <a:rPr lang="en" sz="1400">
                <a:solidFill>
                  <a:srgbClr val="191919"/>
                </a:solidFill>
              </a:rPr>
              <a:t>Results and future considerations</a:t>
            </a:r>
            <a:r>
              <a:rPr lang="en" sz="1400"/>
              <a:t>.</a:t>
            </a:r>
            <a:endParaRPr sz="1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C1D40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4700" y="696125"/>
            <a:ext cx="4254600" cy="38534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ece of duct tape sticking a note to the slide" id="109" name="Google Shape;109;p18"/>
          <p:cNvPicPr preferRelativeResize="0"/>
          <p:nvPr/>
        </p:nvPicPr>
        <p:blipFill rotWithShape="1">
          <a:blip r:embed="rId4">
            <a:alphaModFix/>
          </a:blip>
          <a:srcRect b="10011" l="9244" r="2118" t="5926"/>
          <a:stretch/>
        </p:blipFill>
        <p:spPr>
          <a:xfrm rot="154828">
            <a:off x="3536000" y="452101"/>
            <a:ext cx="2072000" cy="73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 txBox="1"/>
          <p:nvPr/>
        </p:nvSpPr>
        <p:spPr>
          <a:xfrm>
            <a:off x="2855550" y="1068397"/>
            <a:ext cx="34329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191919"/>
                </a:solidFill>
                <a:latin typeface="Raleway"/>
                <a:ea typeface="Raleway"/>
                <a:cs typeface="Raleway"/>
                <a:sym typeface="Raleway"/>
              </a:rPr>
              <a:t>Contents</a:t>
            </a:r>
            <a:endParaRPr b="1" sz="3000">
              <a:solidFill>
                <a:srgbClr val="19191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1" name="Google Shape;111;p18"/>
          <p:cNvSpPr txBox="1"/>
          <p:nvPr>
            <p:ph idx="4294967295" type="body"/>
          </p:nvPr>
        </p:nvSpPr>
        <p:spPr>
          <a:xfrm>
            <a:off x="2855550" y="1910877"/>
            <a:ext cx="3432900" cy="19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aleway"/>
              <a:buChar char="➔"/>
            </a:pPr>
            <a:r>
              <a:rPr b="1" lang="en" sz="1600">
                <a:solidFill>
                  <a:srgbClr val="191919"/>
                </a:solidFill>
                <a:highlight>
                  <a:srgbClr val="FFC627"/>
                </a:highlight>
              </a:rPr>
              <a:t>Context</a:t>
            </a:r>
            <a:br>
              <a:rPr lang="en" sz="1600"/>
            </a:br>
            <a:r>
              <a:rPr lang="en" sz="1400">
                <a:solidFill>
                  <a:srgbClr val="191919"/>
                </a:solidFill>
              </a:rPr>
              <a:t>Introduction and background</a:t>
            </a:r>
            <a:r>
              <a:rPr lang="en" sz="1400">
                <a:solidFill>
                  <a:schemeClr val="dk2"/>
                </a:solidFill>
              </a:rPr>
              <a:t>.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Raleway"/>
              <a:buChar char="➔"/>
            </a:pPr>
            <a:r>
              <a:rPr b="1" lang="en" sz="1600">
                <a:solidFill>
                  <a:srgbClr val="CCCCCC"/>
                </a:solidFill>
              </a:rPr>
              <a:t>Cross-Formalism Decomposition</a:t>
            </a:r>
            <a:br>
              <a:rPr lang="en" sz="1600">
                <a:solidFill>
                  <a:srgbClr val="CCCCCC"/>
                </a:solidFill>
              </a:rPr>
            </a:br>
            <a:r>
              <a:rPr lang="en" sz="1400">
                <a:solidFill>
                  <a:srgbClr val="CCCCCC"/>
                </a:solidFill>
              </a:rPr>
              <a:t>Concepts and mechanics.</a:t>
            </a:r>
            <a:endParaRPr sz="1400">
              <a:solidFill>
                <a:srgbClr val="CCCCCC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CCCCCC"/>
              </a:buClr>
              <a:buSzPts val="1400"/>
              <a:buFont typeface="Raleway"/>
              <a:buChar char="➔"/>
            </a:pPr>
            <a:r>
              <a:rPr b="1" lang="en" sz="1600">
                <a:solidFill>
                  <a:srgbClr val="CCCCCC"/>
                </a:solidFill>
              </a:rPr>
              <a:t>Impact</a:t>
            </a:r>
            <a:br>
              <a:rPr lang="en" sz="1600">
                <a:solidFill>
                  <a:srgbClr val="CCCCCC"/>
                </a:solidFill>
              </a:rPr>
            </a:br>
            <a:r>
              <a:rPr lang="en" sz="1400">
                <a:solidFill>
                  <a:srgbClr val="CCCCCC"/>
                </a:solidFill>
              </a:rPr>
              <a:t>Results and future considerations.</a:t>
            </a:r>
            <a:endParaRPr sz="1400">
              <a:solidFill>
                <a:srgbClr val="CCCCCC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/>
          <p:nvPr/>
        </p:nvSpPr>
        <p:spPr>
          <a:xfrm>
            <a:off x="0" y="-125"/>
            <a:ext cx="3078900" cy="5143500"/>
          </a:xfrm>
          <a:prstGeom prst="rect">
            <a:avLst/>
          </a:prstGeom>
          <a:solidFill>
            <a:srgbClr val="8C1D40"/>
          </a:solidFill>
          <a:ln cap="flat" cmpd="sng" w="9525">
            <a:solidFill>
              <a:srgbClr val="8C1D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9"/>
          <p:cNvSpPr/>
          <p:nvPr/>
        </p:nvSpPr>
        <p:spPr>
          <a:xfrm>
            <a:off x="3078675" y="-25"/>
            <a:ext cx="60654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54881" y="856200"/>
            <a:ext cx="5841193" cy="343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9"/>
          <p:cNvSpPr txBox="1"/>
          <p:nvPr>
            <p:ph type="ctrTitle"/>
          </p:nvPr>
        </p:nvSpPr>
        <p:spPr>
          <a:xfrm>
            <a:off x="323300" y="772850"/>
            <a:ext cx="2704200" cy="31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C627"/>
                </a:solidFill>
              </a:rPr>
              <a:t>D</a:t>
            </a:r>
            <a:r>
              <a:rPr lang="en">
                <a:solidFill>
                  <a:srgbClr val="FFFFFF"/>
                </a:solidFill>
              </a:rPr>
              <a:t>iscrete</a:t>
            </a:r>
            <a:br>
              <a:rPr lang="en">
                <a:solidFill>
                  <a:srgbClr val="FFFFFF"/>
                </a:solidFill>
              </a:rPr>
            </a:br>
            <a:r>
              <a:rPr lang="en">
                <a:solidFill>
                  <a:srgbClr val="FFC627"/>
                </a:solidFill>
              </a:rPr>
              <a:t>EV</a:t>
            </a:r>
            <a:r>
              <a:rPr lang="en">
                <a:solidFill>
                  <a:srgbClr val="FFFFFF"/>
                </a:solidFill>
              </a:rPr>
              <a:t>ent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C627"/>
                </a:solidFill>
              </a:rPr>
              <a:t>S</a:t>
            </a:r>
            <a:r>
              <a:rPr lang="en">
                <a:solidFill>
                  <a:srgbClr val="FFFFFF"/>
                </a:solidFill>
              </a:rPr>
              <a:t>ystem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Specification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/>
          <p:nvPr/>
        </p:nvSpPr>
        <p:spPr>
          <a:xfrm>
            <a:off x="0" y="-125"/>
            <a:ext cx="3078900" cy="5143500"/>
          </a:xfrm>
          <a:prstGeom prst="rect">
            <a:avLst/>
          </a:prstGeom>
          <a:solidFill>
            <a:srgbClr val="8C1D40"/>
          </a:solidFill>
          <a:ln cap="flat" cmpd="sng" w="9525">
            <a:solidFill>
              <a:srgbClr val="8C1D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0"/>
          <p:cNvSpPr/>
          <p:nvPr/>
        </p:nvSpPr>
        <p:spPr>
          <a:xfrm>
            <a:off x="3078675" y="-25"/>
            <a:ext cx="60654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0"/>
          <p:cNvSpPr txBox="1"/>
          <p:nvPr>
            <p:ph type="ctrTitle"/>
          </p:nvPr>
        </p:nvSpPr>
        <p:spPr>
          <a:xfrm>
            <a:off x="323300" y="772850"/>
            <a:ext cx="2704200" cy="31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C627"/>
                </a:solidFill>
              </a:rPr>
              <a:t>DEVS</a:t>
            </a:r>
            <a:br>
              <a:rPr lang="en">
                <a:solidFill>
                  <a:srgbClr val="FFFFFF"/>
                </a:solidFill>
              </a:rPr>
            </a:br>
            <a:r>
              <a:rPr lang="en">
                <a:solidFill>
                  <a:srgbClr val="FFFFFF"/>
                </a:solidFill>
              </a:rPr>
              <a:t>Hierarchical Modeling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27" name="Google Shape;12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6688" y="958124"/>
            <a:ext cx="5129376" cy="94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6688" y="2631125"/>
            <a:ext cx="5129374" cy="145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C1D40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/>
          <p:nvPr/>
        </p:nvSpPr>
        <p:spPr>
          <a:xfrm>
            <a:off x="0" y="-125"/>
            <a:ext cx="3078900" cy="5143500"/>
          </a:xfrm>
          <a:prstGeom prst="rect">
            <a:avLst/>
          </a:prstGeom>
          <a:solidFill>
            <a:srgbClr val="8C1D40"/>
          </a:solidFill>
          <a:ln cap="flat" cmpd="sng" w="9525">
            <a:solidFill>
              <a:srgbClr val="8C1D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1"/>
          <p:cNvSpPr/>
          <p:nvPr/>
        </p:nvSpPr>
        <p:spPr>
          <a:xfrm>
            <a:off x="3078675" y="-25"/>
            <a:ext cx="60654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1"/>
          <p:cNvSpPr txBox="1"/>
          <p:nvPr>
            <p:ph type="ctrTitle"/>
          </p:nvPr>
        </p:nvSpPr>
        <p:spPr>
          <a:xfrm>
            <a:off x="323300" y="772850"/>
            <a:ext cx="2704200" cy="31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C627"/>
                </a:solidFill>
              </a:rPr>
              <a:t>Event</a:t>
            </a:r>
            <a:br>
              <a:rPr lang="en">
                <a:solidFill>
                  <a:srgbClr val="FFC627"/>
                </a:solidFill>
              </a:rPr>
            </a:br>
            <a:r>
              <a:rPr lang="en">
                <a:solidFill>
                  <a:srgbClr val="FFC627"/>
                </a:solidFill>
              </a:rPr>
              <a:t>Graphs</a:t>
            </a:r>
            <a:endParaRPr>
              <a:solidFill>
                <a:srgbClr val="FFC627"/>
              </a:solidFill>
            </a:endParaRPr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5200" y="772850"/>
            <a:ext cx="4794899" cy="165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8825" y="2778100"/>
            <a:ext cx="1385092" cy="165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C1D40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/>
          <p:nvPr/>
        </p:nvSpPr>
        <p:spPr>
          <a:xfrm>
            <a:off x="0" y="-125"/>
            <a:ext cx="3078900" cy="5143500"/>
          </a:xfrm>
          <a:prstGeom prst="rect">
            <a:avLst/>
          </a:prstGeom>
          <a:solidFill>
            <a:srgbClr val="8C1D40"/>
          </a:solidFill>
          <a:ln cap="flat" cmpd="sng" w="9525">
            <a:solidFill>
              <a:srgbClr val="8C1D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2"/>
          <p:cNvSpPr/>
          <p:nvPr/>
        </p:nvSpPr>
        <p:spPr>
          <a:xfrm>
            <a:off x="3078675" y="-25"/>
            <a:ext cx="60654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2"/>
          <p:cNvSpPr txBox="1"/>
          <p:nvPr>
            <p:ph type="ctrTitle"/>
          </p:nvPr>
        </p:nvSpPr>
        <p:spPr>
          <a:xfrm>
            <a:off x="323300" y="772850"/>
            <a:ext cx="2704200" cy="31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C627"/>
                </a:solidFill>
              </a:rPr>
              <a:t>Event</a:t>
            </a:r>
            <a:br>
              <a:rPr lang="en">
                <a:solidFill>
                  <a:srgbClr val="FFC627"/>
                </a:solidFill>
              </a:rPr>
            </a:br>
            <a:r>
              <a:rPr lang="en">
                <a:solidFill>
                  <a:srgbClr val="FFC627"/>
                </a:solidFill>
              </a:rPr>
              <a:t>Graphs</a:t>
            </a:r>
            <a:endParaRPr>
              <a:solidFill>
                <a:srgbClr val="FFC627"/>
              </a:solidFill>
            </a:endParaRPr>
          </a:p>
        </p:txBody>
      </p:sp>
      <p:pic>
        <p:nvPicPr>
          <p:cNvPr id="145" name="Google Shape;14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2050" y="896475"/>
            <a:ext cx="5338649" cy="344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